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notesMasterIdLst>
    <p:notesMasterId r:id="rId9"/>
  </p:notesMasterIdLst>
  <p:sldSz cx="14630400" cy="8229600"/>
  <p:notesSz cx="8229600" cy="14630400"/>
  <p:embeddedFontLst>
    <p:embeddedFont>
      <p:font typeface="Tomorrow Semi Bold"/>
      <p:regular r:id="rId14"/>
    </p:embeddedFont>
    <p:embeddedFont>
      <p:font typeface="Tomorrow Semi Bold"/>
      <p:regular r:id="rId15"/>
    </p:embeddedFont>
    <p:embeddedFont>
      <p:font typeface="Tomorrow Semi Bold"/>
      <p:regular r:id="rId16"/>
    </p:embeddedFont>
    <p:embeddedFont>
      <p:font typeface="Tomorrow Semi Bold"/>
      <p:regular r:id="rId17"/>
    </p:embeddedFont>
    <p:embeddedFont>
      <p:font typeface="Tomorrow"/>
      <p:regular r:id="rId18"/>
    </p:embeddedFont>
    <p:embeddedFont>
      <p:font typeface="Tomorrow"/>
      <p:regular r:id="rId19"/>
    </p:embeddedFont>
    <p:embeddedFont>
      <p:font typeface="Tomorrow"/>
      <p:regular r:id="rId20"/>
    </p:embeddedFont>
    <p:embeddedFont>
      <p:font typeface="Tomorrow"/>
      <p:regular r:id="rId21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presProps" Target="presProps.xml"/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4" Type="http://schemas.openxmlformats.org/officeDocument/2006/relationships/font" Target="fonts/font1.fntdata"/><Relationship Id="rId15" Type="http://schemas.openxmlformats.org/officeDocument/2006/relationships/font" Target="fonts/font2.fntdata"/><Relationship Id="rId16" Type="http://schemas.openxmlformats.org/officeDocument/2006/relationships/font" Target="fonts/font3.fntdata"/><Relationship Id="rId17" Type="http://schemas.openxmlformats.org/officeDocument/2006/relationships/font" Target="fonts/font4.fntdata"/><Relationship Id="rId18" Type="http://schemas.openxmlformats.org/officeDocument/2006/relationships/font" Target="fonts/font5.fntdata"/><Relationship Id="rId19" Type="http://schemas.openxmlformats.org/officeDocument/2006/relationships/font" Target="fonts/font6.fntdata"/><Relationship Id="rId20" Type="http://schemas.openxmlformats.org/officeDocument/2006/relationships/font" Target="fonts/font7.fntdata"/><Relationship Id="rId21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E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slideLayout" Target="../slideLayouts/slideLayout4.xml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32218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Desvendando a Programação: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07990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Seu Primeiro Passo no Mundo Tech</a:t>
            </a:r>
            <a:endParaRPr lang="en-US" sz="4450" dirty="0"/>
          </a:p>
        </p:txBody>
      </p:sp>
      <p:sp>
        <p:nvSpPr>
          <p:cNvPr id="5" name="Text 2"/>
          <p:cNvSpPr/>
          <p:nvPr/>
        </p:nvSpPr>
        <p:spPr>
          <a:xfrm>
            <a:off x="6280190" y="4837628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Olá a todas! Meu nome é Marcelo, sou desenvolvedor full stack há 15 anos. Formado em Análise e Desenvolvimento de Sistemas e pós-graduado em Sistemas Web.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6181487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Atualmente, trabalho na Prodabel, utilizando tecnologias como Delphi, PHP, Laravel, JavaScript, Vue.js, Postgres e SQL Server.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0218" y="620792"/>
            <a:ext cx="12555855" cy="7055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0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Sua Jornada no Mundo Tech Começa Agora!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790218" y="1777841"/>
            <a:ext cx="13049964" cy="3611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Neste curso, vamos explorar o fantástico mundo da tecnologia. Com um formato conciso, ele será: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0218" y="2731532"/>
            <a:ext cx="6412111" cy="1669732"/>
          </a:xfrm>
          <a:prstGeom prst="roundRect">
            <a:avLst>
              <a:gd name="adj" fmla="val 8762"/>
            </a:avLst>
          </a:prstGeom>
          <a:solidFill>
            <a:srgbClr val="1D1D1B"/>
          </a:solidFill>
          <a:ln/>
        </p:spPr>
      </p:sp>
      <p:sp>
        <p:nvSpPr>
          <p:cNvPr id="5" name="Shape 3"/>
          <p:cNvSpPr/>
          <p:nvPr/>
        </p:nvSpPr>
        <p:spPr>
          <a:xfrm>
            <a:off x="790218" y="2701052"/>
            <a:ext cx="6412111" cy="121920"/>
          </a:xfrm>
          <a:prstGeom prst="roundRect">
            <a:avLst>
              <a:gd name="adj" fmla="val 27778"/>
            </a:avLst>
          </a:prstGeom>
          <a:solidFill>
            <a:srgbClr val="E1E1DF"/>
          </a:solidFill>
          <a:ln/>
        </p:spPr>
      </p:sp>
      <p:sp>
        <p:nvSpPr>
          <p:cNvPr id="6" name="Shape 4"/>
          <p:cNvSpPr/>
          <p:nvPr/>
        </p:nvSpPr>
        <p:spPr>
          <a:xfrm>
            <a:off x="3657540" y="2392918"/>
            <a:ext cx="677347" cy="677347"/>
          </a:xfrm>
          <a:prstGeom prst="roundRect">
            <a:avLst>
              <a:gd name="adj" fmla="val 134997"/>
            </a:avLst>
          </a:prstGeom>
          <a:solidFill>
            <a:srgbClr val="E1E1DF"/>
          </a:solidFill>
          <a:ln/>
        </p:spPr>
      </p:sp>
      <p:sp>
        <p:nvSpPr>
          <p:cNvPr id="7" name="Text 5"/>
          <p:cNvSpPr/>
          <p:nvPr/>
        </p:nvSpPr>
        <p:spPr>
          <a:xfrm>
            <a:off x="3860780" y="2562225"/>
            <a:ext cx="270867" cy="338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1</a:t>
            </a:r>
            <a:endParaRPr lang="en-US" sz="2100" dirty="0"/>
          </a:p>
        </p:txBody>
      </p:sp>
      <p:sp>
        <p:nvSpPr>
          <p:cNvPr id="8" name="Text 6"/>
          <p:cNvSpPr/>
          <p:nvPr/>
        </p:nvSpPr>
        <p:spPr>
          <a:xfrm>
            <a:off x="1046440" y="3295888"/>
            <a:ext cx="2822258" cy="352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Introdutório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1046440" y="3783925"/>
            <a:ext cx="5899666" cy="3611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Para vocês darem os primeiros passos.</a:t>
            </a:r>
            <a:endParaRPr lang="en-US" sz="1750" dirty="0"/>
          </a:p>
        </p:txBody>
      </p:sp>
      <p:sp>
        <p:nvSpPr>
          <p:cNvPr id="10" name="Shape 8"/>
          <p:cNvSpPr/>
          <p:nvPr/>
        </p:nvSpPr>
        <p:spPr>
          <a:xfrm>
            <a:off x="7428071" y="2731532"/>
            <a:ext cx="6412111" cy="1669732"/>
          </a:xfrm>
          <a:prstGeom prst="roundRect">
            <a:avLst>
              <a:gd name="adj" fmla="val 8762"/>
            </a:avLst>
          </a:prstGeom>
          <a:solidFill>
            <a:srgbClr val="1D1D1B"/>
          </a:solidFill>
          <a:ln/>
        </p:spPr>
      </p:sp>
      <p:sp>
        <p:nvSpPr>
          <p:cNvPr id="11" name="Shape 9"/>
          <p:cNvSpPr/>
          <p:nvPr/>
        </p:nvSpPr>
        <p:spPr>
          <a:xfrm>
            <a:off x="7428071" y="2701052"/>
            <a:ext cx="6412111" cy="121920"/>
          </a:xfrm>
          <a:prstGeom prst="roundRect">
            <a:avLst>
              <a:gd name="adj" fmla="val 27778"/>
            </a:avLst>
          </a:prstGeom>
          <a:solidFill>
            <a:srgbClr val="E1E1DF"/>
          </a:solidFill>
          <a:ln/>
        </p:spPr>
      </p:sp>
      <p:sp>
        <p:nvSpPr>
          <p:cNvPr id="12" name="Shape 10"/>
          <p:cNvSpPr/>
          <p:nvPr/>
        </p:nvSpPr>
        <p:spPr>
          <a:xfrm>
            <a:off x="10295394" y="2392918"/>
            <a:ext cx="677347" cy="677347"/>
          </a:xfrm>
          <a:prstGeom prst="roundRect">
            <a:avLst>
              <a:gd name="adj" fmla="val 134997"/>
            </a:avLst>
          </a:prstGeom>
          <a:solidFill>
            <a:srgbClr val="E1E1DF"/>
          </a:solidFill>
          <a:ln/>
        </p:spPr>
      </p:sp>
      <p:sp>
        <p:nvSpPr>
          <p:cNvPr id="13" name="Text 11"/>
          <p:cNvSpPr/>
          <p:nvPr/>
        </p:nvSpPr>
        <p:spPr>
          <a:xfrm>
            <a:off x="10498634" y="2562225"/>
            <a:ext cx="270867" cy="338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2</a:t>
            </a:r>
            <a:endParaRPr lang="en-US" sz="2100" dirty="0"/>
          </a:p>
        </p:txBody>
      </p:sp>
      <p:sp>
        <p:nvSpPr>
          <p:cNvPr id="14" name="Text 12"/>
          <p:cNvSpPr/>
          <p:nvPr/>
        </p:nvSpPr>
        <p:spPr>
          <a:xfrm>
            <a:off x="7684294" y="3295888"/>
            <a:ext cx="2822258" cy="352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Prático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7684294" y="3783925"/>
            <a:ext cx="5899666" cy="3611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Foco em colocar a mão na massa.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790218" y="4965621"/>
            <a:ext cx="6412111" cy="1669732"/>
          </a:xfrm>
          <a:prstGeom prst="roundRect">
            <a:avLst>
              <a:gd name="adj" fmla="val 8762"/>
            </a:avLst>
          </a:prstGeom>
          <a:solidFill>
            <a:srgbClr val="1D1D1B"/>
          </a:solidFill>
          <a:ln/>
        </p:spPr>
      </p:sp>
      <p:sp>
        <p:nvSpPr>
          <p:cNvPr id="17" name="Shape 15"/>
          <p:cNvSpPr/>
          <p:nvPr/>
        </p:nvSpPr>
        <p:spPr>
          <a:xfrm>
            <a:off x="790218" y="4935141"/>
            <a:ext cx="6412111" cy="121920"/>
          </a:xfrm>
          <a:prstGeom prst="roundRect">
            <a:avLst>
              <a:gd name="adj" fmla="val 27778"/>
            </a:avLst>
          </a:prstGeom>
          <a:solidFill>
            <a:srgbClr val="E1E1DF"/>
          </a:solidFill>
          <a:ln/>
        </p:spPr>
      </p:sp>
      <p:sp>
        <p:nvSpPr>
          <p:cNvPr id="18" name="Shape 16"/>
          <p:cNvSpPr/>
          <p:nvPr/>
        </p:nvSpPr>
        <p:spPr>
          <a:xfrm>
            <a:off x="3657540" y="4627007"/>
            <a:ext cx="677347" cy="677347"/>
          </a:xfrm>
          <a:prstGeom prst="roundRect">
            <a:avLst>
              <a:gd name="adj" fmla="val 134997"/>
            </a:avLst>
          </a:prstGeom>
          <a:solidFill>
            <a:srgbClr val="E1E1DF"/>
          </a:solidFill>
          <a:ln/>
        </p:spPr>
      </p:sp>
      <p:sp>
        <p:nvSpPr>
          <p:cNvPr id="19" name="Text 17"/>
          <p:cNvSpPr/>
          <p:nvPr/>
        </p:nvSpPr>
        <p:spPr>
          <a:xfrm>
            <a:off x="3860780" y="4796314"/>
            <a:ext cx="270867" cy="338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3</a:t>
            </a:r>
            <a:endParaRPr lang="en-US" sz="2100" dirty="0"/>
          </a:p>
        </p:txBody>
      </p:sp>
      <p:sp>
        <p:nvSpPr>
          <p:cNvPr id="20" name="Text 18"/>
          <p:cNvSpPr/>
          <p:nvPr/>
        </p:nvSpPr>
        <p:spPr>
          <a:xfrm>
            <a:off x="1046440" y="5529977"/>
            <a:ext cx="2822258" cy="352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Objetivo</a:t>
            </a:r>
            <a:endParaRPr lang="en-US" sz="2200" dirty="0"/>
          </a:p>
        </p:txBody>
      </p:sp>
      <p:sp>
        <p:nvSpPr>
          <p:cNvPr id="21" name="Text 19"/>
          <p:cNvSpPr/>
          <p:nvPr/>
        </p:nvSpPr>
        <p:spPr>
          <a:xfrm>
            <a:off x="1046440" y="6018014"/>
            <a:ext cx="5899666" cy="3611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Direto ao ponto, sem rodeios.</a:t>
            </a:r>
            <a:endParaRPr lang="en-US" sz="1750" dirty="0"/>
          </a:p>
        </p:txBody>
      </p:sp>
      <p:sp>
        <p:nvSpPr>
          <p:cNvPr id="22" name="Shape 20"/>
          <p:cNvSpPr/>
          <p:nvPr/>
        </p:nvSpPr>
        <p:spPr>
          <a:xfrm>
            <a:off x="7428071" y="4965621"/>
            <a:ext cx="6412111" cy="1669732"/>
          </a:xfrm>
          <a:prstGeom prst="roundRect">
            <a:avLst>
              <a:gd name="adj" fmla="val 8762"/>
            </a:avLst>
          </a:prstGeom>
          <a:solidFill>
            <a:srgbClr val="1D1D1B"/>
          </a:solidFill>
          <a:ln/>
        </p:spPr>
      </p:sp>
      <p:sp>
        <p:nvSpPr>
          <p:cNvPr id="23" name="Shape 21"/>
          <p:cNvSpPr/>
          <p:nvPr/>
        </p:nvSpPr>
        <p:spPr>
          <a:xfrm>
            <a:off x="7428071" y="4935141"/>
            <a:ext cx="6412111" cy="121920"/>
          </a:xfrm>
          <a:prstGeom prst="roundRect">
            <a:avLst>
              <a:gd name="adj" fmla="val 27778"/>
            </a:avLst>
          </a:prstGeom>
          <a:solidFill>
            <a:srgbClr val="E1E1DF"/>
          </a:solidFill>
          <a:ln/>
        </p:spPr>
      </p:sp>
      <p:sp>
        <p:nvSpPr>
          <p:cNvPr id="24" name="Shape 22"/>
          <p:cNvSpPr/>
          <p:nvPr/>
        </p:nvSpPr>
        <p:spPr>
          <a:xfrm>
            <a:off x="10295394" y="4627007"/>
            <a:ext cx="677347" cy="677347"/>
          </a:xfrm>
          <a:prstGeom prst="roundRect">
            <a:avLst>
              <a:gd name="adj" fmla="val 134997"/>
            </a:avLst>
          </a:prstGeom>
          <a:solidFill>
            <a:srgbClr val="E1E1DF"/>
          </a:solidFill>
          <a:ln/>
        </p:spPr>
      </p:sp>
      <p:sp>
        <p:nvSpPr>
          <p:cNvPr id="25" name="Text 23"/>
          <p:cNvSpPr/>
          <p:nvPr/>
        </p:nvSpPr>
        <p:spPr>
          <a:xfrm>
            <a:off x="10498634" y="4796314"/>
            <a:ext cx="270867" cy="338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4</a:t>
            </a:r>
            <a:endParaRPr lang="en-US" sz="2100" dirty="0"/>
          </a:p>
        </p:txBody>
      </p:sp>
      <p:sp>
        <p:nvSpPr>
          <p:cNvPr id="26" name="Text 24"/>
          <p:cNvSpPr/>
          <p:nvPr/>
        </p:nvSpPr>
        <p:spPr>
          <a:xfrm>
            <a:off x="7684294" y="5529977"/>
            <a:ext cx="2822258" cy="352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Motivador</a:t>
            </a:r>
            <a:endParaRPr lang="en-US" sz="2200" dirty="0"/>
          </a:p>
        </p:txBody>
      </p:sp>
      <p:sp>
        <p:nvSpPr>
          <p:cNvPr id="27" name="Text 25"/>
          <p:cNvSpPr/>
          <p:nvPr/>
        </p:nvSpPr>
        <p:spPr>
          <a:xfrm>
            <a:off x="7684294" y="6018014"/>
            <a:ext cx="5899666" cy="3611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Para acender a paixão por tecnologia.</a:t>
            </a:r>
            <a:endParaRPr lang="en-US" sz="1750" dirty="0"/>
          </a:p>
        </p:txBody>
      </p:sp>
      <p:sp>
        <p:nvSpPr>
          <p:cNvPr id="28" name="Text 26"/>
          <p:cNvSpPr/>
          <p:nvPr/>
        </p:nvSpPr>
        <p:spPr>
          <a:xfrm>
            <a:off x="790218" y="6889313"/>
            <a:ext cx="13049964" cy="7222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Nosso foco não é formar desenvolvedoras full stack em 3 meses, mas sim despertar o interesse, construir uma base sólida e fornecer ferramentas para que continuem aprendendo!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35956"/>
            <a:ext cx="1102435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Nossa Metodologia: Aprender Fazendo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09836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Acreditamos que a melhor forma de aprender é praticando. Por isso, nosso curso será focado em: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716417"/>
            <a:ext cx="6407944" cy="2577108"/>
          </a:xfrm>
          <a:prstGeom prst="roundRect">
            <a:avLst>
              <a:gd name="adj" fmla="val 1320"/>
            </a:avLst>
          </a:prstGeom>
          <a:solidFill>
            <a:srgbClr val="3C3C3A"/>
          </a:solidFill>
          <a:ln/>
        </p:spPr>
      </p:sp>
      <p:sp>
        <p:nvSpPr>
          <p:cNvPr id="5" name="Shape 3"/>
          <p:cNvSpPr/>
          <p:nvPr/>
        </p:nvSpPr>
        <p:spPr>
          <a:xfrm>
            <a:off x="1020604" y="3943231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E1E1DF"/>
          </a:solidFill>
          <a:ln/>
        </p:spPr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07770" y="4092059"/>
            <a:ext cx="306110" cy="382667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020604" y="4850487"/>
            <a:ext cx="486406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Aulas Expositivas e 100% Práticas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1020604" y="5340906"/>
            <a:ext cx="59543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Desde o primeiro dia, vocês terão "mão na massa".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7428548" y="3716417"/>
            <a:ext cx="6408063" cy="2577108"/>
          </a:xfrm>
          <a:prstGeom prst="roundRect">
            <a:avLst>
              <a:gd name="adj" fmla="val 1320"/>
            </a:avLst>
          </a:prstGeom>
          <a:solidFill>
            <a:srgbClr val="3C3C3A"/>
          </a:solidFill>
          <a:ln/>
        </p:spPr>
      </p:sp>
      <p:sp>
        <p:nvSpPr>
          <p:cNvPr id="10" name="Shape 7"/>
          <p:cNvSpPr/>
          <p:nvPr/>
        </p:nvSpPr>
        <p:spPr>
          <a:xfrm>
            <a:off x="7655362" y="3943231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E1E1DF"/>
          </a:solidFill>
          <a:ln/>
        </p:spPr>
      </p:sp>
      <p:pic>
        <p:nvPicPr>
          <p:cNvPr id="11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2528" y="4092059"/>
            <a:ext cx="306110" cy="382667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7655362" y="4850487"/>
            <a:ext cx="420921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Ênfase em Aprender Fazendo</a:t>
            </a:r>
            <a:endParaRPr lang="en-US" sz="2200" dirty="0"/>
          </a:p>
        </p:txBody>
      </p:sp>
      <p:sp>
        <p:nvSpPr>
          <p:cNvPr id="13" name="Text 9"/>
          <p:cNvSpPr/>
          <p:nvPr/>
        </p:nvSpPr>
        <p:spPr>
          <a:xfrm>
            <a:off x="7655362" y="5340906"/>
            <a:ext cx="59544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Com exemplos relevantes e um projeto que construirão ao longo do curso.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66969"/>
            <a:ext cx="888003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Por que este curso é diferente?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719983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Eu acredito que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1E1DF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escrever código não é o ponto central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do aprendizado.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1133951" y="3700939"/>
            <a:ext cx="3260050" cy="3695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"Mas como assim?" </a:t>
            </a:r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🤔</a:t>
            </a:r>
            <a:endParaRPr lang="en-US" sz="2200" dirty="0"/>
          </a:p>
        </p:txBody>
      </p:sp>
      <p:sp>
        <p:nvSpPr>
          <p:cNvPr id="5" name="Shape 3"/>
          <p:cNvSpPr/>
          <p:nvPr/>
        </p:nvSpPr>
        <p:spPr>
          <a:xfrm>
            <a:off x="793790" y="3700939"/>
            <a:ext cx="30480" cy="369570"/>
          </a:xfrm>
          <a:prstGeom prst="rect">
            <a:avLst/>
          </a:prstGeom>
          <a:solidFill>
            <a:srgbClr val="E1E1DF"/>
          </a:solidFill>
          <a:ln/>
        </p:spPr>
      </p:sp>
      <p:sp>
        <p:nvSpPr>
          <p:cNvPr id="6" name="Text 4"/>
          <p:cNvSpPr/>
          <p:nvPr/>
        </p:nvSpPr>
        <p:spPr>
          <a:xfrm>
            <a:off x="793790" y="4325660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Hoje, qualquer código que imaginarmos já existe na internet, e as IAs geram sistemas completos a partir de prompts.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99521" y="271998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O mercado busca alguém capaz de: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99521" y="328695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Resolver problemas reais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99521" y="3729157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Aplicar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pensamento lógico e raciocínio estruturado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99521" y="453425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Identificar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dados de entrada e saída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599521" y="4976455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E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entregar soluções que agreguem valor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ao cliente.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93790" y="6036707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Claro que escrever código é importante, mas o mais importante é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1E1DF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analisar e entender o problema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profundamente antes de escolher as ferramentas para criar a solução.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49780"/>
            <a:ext cx="698123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O Que Vamos Aprender?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212187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 Light" pitchFamily="34" charset="0"/>
                <a:ea typeface="Tomorrow Light" pitchFamily="34" charset="-122"/>
                <a:cs typeface="Tomorrow Light" pitchFamily="34" charset="-120"/>
              </a:rPr>
              <a:t>01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567232"/>
            <a:ext cx="4196358" cy="30480"/>
          </a:xfrm>
          <a:prstGeom prst="rect">
            <a:avLst/>
          </a:prstGeom>
          <a:solidFill>
            <a:srgbClr val="E1E1DF"/>
          </a:solidFill>
          <a:ln/>
        </p:spPr>
      </p:sp>
      <p:sp>
        <p:nvSpPr>
          <p:cNvPr id="5" name="Text 3"/>
          <p:cNvSpPr/>
          <p:nvPr/>
        </p:nvSpPr>
        <p:spPr>
          <a:xfrm>
            <a:off x="793790" y="3741539"/>
            <a:ext cx="4064675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HTML, CSS e JavaScript</a:t>
            </a:r>
            <a:endParaRPr lang="en-US" sz="2650" dirty="0"/>
          </a:p>
        </p:txBody>
      </p:sp>
      <p:sp>
        <p:nvSpPr>
          <p:cNvPr id="6" name="Text 4"/>
          <p:cNvSpPr/>
          <p:nvPr/>
        </p:nvSpPr>
        <p:spPr>
          <a:xfrm>
            <a:off x="793790" y="4302919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A base da web para criar o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Frontend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(a parte visual e interativa).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5216962" y="3212187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 Light" pitchFamily="34" charset="0"/>
                <a:ea typeface="Tomorrow Light" pitchFamily="34" charset="-122"/>
                <a:cs typeface="Tomorrow Light" pitchFamily="34" charset="-120"/>
              </a:rPr>
              <a:t>02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5216962" y="3567232"/>
            <a:ext cx="4196358" cy="30480"/>
          </a:xfrm>
          <a:prstGeom prst="rect">
            <a:avLst/>
          </a:prstGeom>
          <a:solidFill>
            <a:srgbClr val="E1E1DF"/>
          </a:solidFill>
          <a:ln/>
        </p:spPr>
      </p:sp>
      <p:sp>
        <p:nvSpPr>
          <p:cNvPr id="9" name="Text 7"/>
          <p:cNvSpPr/>
          <p:nvPr/>
        </p:nvSpPr>
        <p:spPr>
          <a:xfrm>
            <a:off x="5216962" y="3741539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Banco de Dados</a:t>
            </a:r>
            <a:endParaRPr lang="en-US" sz="2650" dirty="0"/>
          </a:p>
        </p:txBody>
      </p:sp>
      <p:sp>
        <p:nvSpPr>
          <p:cNvPr id="10" name="Text 8"/>
          <p:cNvSpPr/>
          <p:nvPr/>
        </p:nvSpPr>
        <p:spPr>
          <a:xfrm>
            <a:off x="5216962" y="4302919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Onde os dados são armazenados e gerenciados.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9640133" y="3212187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 Light" pitchFamily="34" charset="0"/>
                <a:ea typeface="Tomorrow Light" pitchFamily="34" charset="-122"/>
                <a:cs typeface="Tomorrow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9640133" y="3567232"/>
            <a:ext cx="4196358" cy="30480"/>
          </a:xfrm>
          <a:prstGeom prst="rect">
            <a:avLst/>
          </a:prstGeom>
          <a:solidFill>
            <a:srgbClr val="E1E1DF"/>
          </a:solidFill>
          <a:ln/>
        </p:spPr>
      </p:sp>
      <p:sp>
        <p:nvSpPr>
          <p:cNvPr id="13" name="Text 11"/>
          <p:cNvSpPr/>
          <p:nvPr/>
        </p:nvSpPr>
        <p:spPr>
          <a:xfrm>
            <a:off x="9640133" y="3741539"/>
            <a:ext cx="4171474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PHP Orientado a Objetos</a:t>
            </a:r>
            <a:endParaRPr lang="en-US" sz="2650" dirty="0"/>
          </a:p>
        </p:txBody>
      </p:sp>
      <p:sp>
        <p:nvSpPr>
          <p:cNvPr id="14" name="Text 12"/>
          <p:cNvSpPr/>
          <p:nvPr/>
        </p:nvSpPr>
        <p:spPr>
          <a:xfrm>
            <a:off x="9640133" y="4302919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Para desenvolver o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Backend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(o cérebro do sistema).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93790" y="5453896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Com essas tecnologias, será possível construir um sistema completo, unindo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1E1DF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lógica e resolução de problemas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. No final, construiremos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juntas um sistema funcional!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449943"/>
            <a:ext cx="752772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Observações Importantes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2498884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O tempo do curso é limitado, então indicarei materiais extras para aprofundamento.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3303984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Evitarei termos técnicos sempre que possível, usando-os apenas quando essenciais.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4109085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Este será um curso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muito mais prático do que teórico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: mais exercícios, menos conversa.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93790" y="5090041"/>
            <a:ext cx="7556421" cy="1689616"/>
          </a:xfrm>
          <a:prstGeom prst="roundRect">
            <a:avLst>
              <a:gd name="adj" fmla="val 2014"/>
            </a:avLst>
          </a:prstGeom>
          <a:solidFill>
            <a:srgbClr val="022349"/>
          </a:solidFill>
          <a:ln/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604" y="5441752"/>
            <a:ext cx="283488" cy="226814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1530906" y="5373529"/>
            <a:ext cx="659249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Lembrem-se: o aprendizado não termina aqui. A tecnologia está em constante evolução, e a curiosidade e a prática contínua serão suas maiores aliadas!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115979"/>
            <a:ext cx="7556421" cy="19564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7700"/>
              </a:lnSpc>
              <a:buNone/>
            </a:pPr>
            <a:r>
              <a:rPr lang="en-US" sz="6150" dirty="0">
                <a:solidFill>
                  <a:srgbClr val="E1E1DF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Prontas para Começar?</a:t>
            </a:r>
            <a:endParaRPr lang="en-US" sz="6150" dirty="0"/>
          </a:p>
        </p:txBody>
      </p:sp>
      <p:sp>
        <p:nvSpPr>
          <p:cNvPr id="4" name="Text 1"/>
          <p:cNvSpPr/>
          <p:nvPr/>
        </p:nvSpPr>
        <p:spPr>
          <a:xfrm>
            <a:off x="6280190" y="4412575"/>
            <a:ext cx="7556421" cy="17009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Nossa jornada inicia com o incrível universo dos Bancos de Dados!</a:t>
            </a:r>
            <a:endParaRPr lang="en-US" sz="35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2025-09-07T23:44:19Z</dcterms:created>
  <dcterms:modified xsi:type="dcterms:W3CDTF">2025-09-07T23:44:19Z</dcterms:modified>
</cp:coreProperties>
</file>